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51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055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941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90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344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614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91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758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338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99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46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3F380-C24F-4349-8A7E-96CCC1B84621}" type="datetimeFigureOut">
              <a:rPr lang="zh-CN" altLang="en-US" smtClean="0"/>
              <a:t>2019/7/7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1A2D7-ED2D-41D1-B083-EDF9AA1E6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792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8661" y="291923"/>
            <a:ext cx="8908737" cy="2710423"/>
            <a:chOff x="158178" y="3369265"/>
            <a:chExt cx="8915416" cy="2007080"/>
          </a:xfrm>
        </p:grpSpPr>
        <p:sp>
          <p:nvSpPr>
            <p:cNvPr id="3" name="Line 16"/>
            <p:cNvSpPr>
              <a:spLocks noChangeShapeType="1"/>
            </p:cNvSpPr>
            <p:nvPr/>
          </p:nvSpPr>
          <p:spPr bwMode="auto">
            <a:xfrm>
              <a:off x="158178" y="3759981"/>
              <a:ext cx="8915416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Rectangle 17"/>
            <p:cNvSpPr>
              <a:spLocks noChangeArrowheads="1"/>
            </p:cNvSpPr>
            <p:nvPr/>
          </p:nvSpPr>
          <p:spPr bwMode="auto">
            <a:xfrm>
              <a:off x="262517" y="3589043"/>
              <a:ext cx="319237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Study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Rectangle 18"/>
            <p:cNvSpPr>
              <a:spLocks noChangeArrowheads="1"/>
            </p:cNvSpPr>
            <p:nvPr/>
          </p:nvSpPr>
          <p:spPr bwMode="auto">
            <a:xfrm>
              <a:off x="262517" y="3837680"/>
              <a:ext cx="710663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Buck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2008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[9]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19"/>
            <p:cNvSpPr>
              <a:spLocks noChangeArrowheads="1"/>
            </p:cNvSpPr>
            <p:nvPr/>
          </p:nvSpPr>
          <p:spPr bwMode="auto">
            <a:xfrm>
              <a:off x="262517" y="4061897"/>
              <a:ext cx="617620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Cai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2010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[8]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20"/>
            <p:cNvSpPr>
              <a:spLocks noChangeArrowheads="1"/>
            </p:cNvSpPr>
            <p:nvPr/>
          </p:nvSpPr>
          <p:spPr bwMode="auto">
            <a:xfrm>
              <a:off x="262517" y="4286115"/>
              <a:ext cx="632057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in</a:t>
              </a:r>
              <a:r>
                <a:rPr kumimoji="0" lang="en-US" altLang="zh-CN" sz="10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2005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[5]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262517" y="4707910"/>
              <a:ext cx="84220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Total (95% CI)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22"/>
            <p:cNvSpPr>
              <a:spLocks noChangeArrowheads="1"/>
            </p:cNvSpPr>
            <p:nvPr/>
          </p:nvSpPr>
          <p:spPr bwMode="auto">
            <a:xfrm>
              <a:off x="262517" y="4956547"/>
              <a:ext cx="3556522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Heterogeneity: Tau² = 0.38; Chi² = 9.82, df = 2 (P = 0.007); I² = 80%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23"/>
            <p:cNvSpPr>
              <a:spLocks noChangeArrowheads="1"/>
            </p:cNvSpPr>
            <p:nvPr/>
          </p:nvSpPr>
          <p:spPr bwMode="auto">
            <a:xfrm>
              <a:off x="262517" y="5180764"/>
              <a:ext cx="2178510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Test for overall effect: Z = 0.50 (P = 0.62)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24"/>
            <p:cNvSpPr>
              <a:spLocks noChangeArrowheads="1"/>
            </p:cNvSpPr>
            <p:nvPr/>
          </p:nvSpPr>
          <p:spPr bwMode="auto">
            <a:xfrm>
              <a:off x="1594501" y="3589043"/>
              <a:ext cx="314425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Mean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25"/>
            <p:cNvSpPr>
              <a:spLocks noChangeArrowheads="1"/>
            </p:cNvSpPr>
            <p:nvPr/>
          </p:nvSpPr>
          <p:spPr bwMode="auto">
            <a:xfrm>
              <a:off x="1674420" y="3837680"/>
              <a:ext cx="22458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1.06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26"/>
            <p:cNvSpPr>
              <a:spLocks noChangeArrowheads="1"/>
            </p:cNvSpPr>
            <p:nvPr/>
          </p:nvSpPr>
          <p:spPr bwMode="auto">
            <a:xfrm>
              <a:off x="1674420" y="4061897"/>
              <a:ext cx="22458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0.82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27"/>
            <p:cNvSpPr>
              <a:spLocks noChangeArrowheads="1"/>
            </p:cNvSpPr>
            <p:nvPr/>
          </p:nvSpPr>
          <p:spPr bwMode="auto">
            <a:xfrm>
              <a:off x="1674420" y="4286115"/>
              <a:ext cx="22458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1.36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2098831" y="3596612"/>
              <a:ext cx="163629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SD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29"/>
            <p:cNvSpPr>
              <a:spLocks noChangeArrowheads="1"/>
            </p:cNvSpPr>
            <p:nvPr/>
          </p:nvSpPr>
          <p:spPr bwMode="auto">
            <a:xfrm>
              <a:off x="2078365" y="3831020"/>
              <a:ext cx="22458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0.14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30"/>
            <p:cNvSpPr>
              <a:spLocks noChangeArrowheads="1"/>
            </p:cNvSpPr>
            <p:nvPr/>
          </p:nvSpPr>
          <p:spPr bwMode="auto">
            <a:xfrm>
              <a:off x="2091775" y="4061897"/>
              <a:ext cx="160420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31"/>
            <p:cNvSpPr>
              <a:spLocks noChangeArrowheads="1"/>
            </p:cNvSpPr>
            <p:nvPr/>
          </p:nvSpPr>
          <p:spPr bwMode="auto">
            <a:xfrm>
              <a:off x="2078365" y="4279455"/>
              <a:ext cx="22458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0.31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32"/>
            <p:cNvSpPr>
              <a:spLocks noChangeArrowheads="1"/>
            </p:cNvSpPr>
            <p:nvPr/>
          </p:nvSpPr>
          <p:spPr bwMode="auto">
            <a:xfrm>
              <a:off x="2518010" y="3589043"/>
              <a:ext cx="93044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33"/>
            <p:cNvSpPr>
              <a:spLocks noChangeArrowheads="1"/>
            </p:cNvSpPr>
            <p:nvPr/>
          </p:nvSpPr>
          <p:spPr bwMode="auto">
            <a:xfrm>
              <a:off x="2524670" y="3837680"/>
              <a:ext cx="12833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34"/>
            <p:cNvSpPr>
              <a:spLocks noChangeArrowheads="1"/>
            </p:cNvSpPr>
            <p:nvPr/>
          </p:nvSpPr>
          <p:spPr bwMode="auto">
            <a:xfrm>
              <a:off x="2524670" y="4061897"/>
              <a:ext cx="12833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35"/>
            <p:cNvSpPr>
              <a:spLocks noChangeArrowheads="1"/>
            </p:cNvSpPr>
            <p:nvPr/>
          </p:nvSpPr>
          <p:spPr bwMode="auto">
            <a:xfrm>
              <a:off x="2524670" y="4286115"/>
              <a:ext cx="12833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36"/>
            <p:cNvSpPr>
              <a:spLocks noChangeArrowheads="1"/>
            </p:cNvSpPr>
            <p:nvPr/>
          </p:nvSpPr>
          <p:spPr bwMode="auto">
            <a:xfrm>
              <a:off x="2518010" y="4707910"/>
              <a:ext cx="12833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88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37"/>
            <p:cNvSpPr>
              <a:spLocks noChangeArrowheads="1"/>
            </p:cNvSpPr>
            <p:nvPr/>
          </p:nvSpPr>
          <p:spPr bwMode="auto">
            <a:xfrm>
              <a:off x="2794988" y="3589043"/>
              <a:ext cx="314425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Mean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38"/>
            <p:cNvSpPr>
              <a:spLocks noChangeArrowheads="1"/>
            </p:cNvSpPr>
            <p:nvPr/>
          </p:nvSpPr>
          <p:spPr bwMode="auto">
            <a:xfrm>
              <a:off x="2908726" y="3837680"/>
              <a:ext cx="160420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39"/>
            <p:cNvSpPr>
              <a:spLocks noChangeArrowheads="1"/>
            </p:cNvSpPr>
            <p:nvPr/>
          </p:nvSpPr>
          <p:spPr bwMode="auto">
            <a:xfrm>
              <a:off x="2839907" y="4061897"/>
              <a:ext cx="22458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1.03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40"/>
            <p:cNvSpPr>
              <a:spLocks noChangeArrowheads="1"/>
            </p:cNvSpPr>
            <p:nvPr/>
          </p:nvSpPr>
          <p:spPr bwMode="auto">
            <a:xfrm>
              <a:off x="2839907" y="4286115"/>
              <a:ext cx="22458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1.22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41"/>
            <p:cNvSpPr>
              <a:spLocks noChangeArrowheads="1"/>
            </p:cNvSpPr>
            <p:nvPr/>
          </p:nvSpPr>
          <p:spPr bwMode="auto">
            <a:xfrm>
              <a:off x="3294402" y="3589043"/>
              <a:ext cx="163629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SD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42"/>
            <p:cNvSpPr>
              <a:spLocks noChangeArrowheads="1"/>
            </p:cNvSpPr>
            <p:nvPr/>
          </p:nvSpPr>
          <p:spPr bwMode="auto">
            <a:xfrm>
              <a:off x="3277678" y="3823624"/>
              <a:ext cx="22458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0.15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43"/>
            <p:cNvSpPr>
              <a:spLocks noChangeArrowheads="1"/>
            </p:cNvSpPr>
            <p:nvPr/>
          </p:nvSpPr>
          <p:spPr bwMode="auto">
            <a:xfrm>
              <a:off x="3274884" y="4043100"/>
              <a:ext cx="22458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0.25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44"/>
            <p:cNvSpPr>
              <a:spLocks noChangeArrowheads="1"/>
            </p:cNvSpPr>
            <p:nvPr/>
          </p:nvSpPr>
          <p:spPr bwMode="auto">
            <a:xfrm>
              <a:off x="3281651" y="4287704"/>
              <a:ext cx="22458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0.18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45"/>
            <p:cNvSpPr>
              <a:spLocks noChangeArrowheads="1"/>
            </p:cNvSpPr>
            <p:nvPr/>
          </p:nvSpPr>
          <p:spPr bwMode="auto">
            <a:xfrm>
              <a:off x="3690157" y="3589043"/>
              <a:ext cx="93044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46"/>
            <p:cNvSpPr>
              <a:spLocks noChangeArrowheads="1"/>
            </p:cNvSpPr>
            <p:nvPr/>
          </p:nvSpPr>
          <p:spPr bwMode="auto">
            <a:xfrm>
              <a:off x="3690157" y="3837680"/>
              <a:ext cx="12833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26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47"/>
            <p:cNvSpPr>
              <a:spLocks noChangeArrowheads="1"/>
            </p:cNvSpPr>
            <p:nvPr/>
          </p:nvSpPr>
          <p:spPr bwMode="auto">
            <a:xfrm>
              <a:off x="3690157" y="4061897"/>
              <a:ext cx="12833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48"/>
            <p:cNvSpPr>
              <a:spLocks noChangeArrowheads="1"/>
            </p:cNvSpPr>
            <p:nvPr/>
          </p:nvSpPr>
          <p:spPr bwMode="auto">
            <a:xfrm>
              <a:off x="3690157" y="4286115"/>
              <a:ext cx="12833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49"/>
            <p:cNvSpPr>
              <a:spLocks noChangeArrowheads="1"/>
            </p:cNvSpPr>
            <p:nvPr/>
          </p:nvSpPr>
          <p:spPr bwMode="auto">
            <a:xfrm>
              <a:off x="3683497" y="4707910"/>
              <a:ext cx="12833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57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50"/>
            <p:cNvSpPr>
              <a:spLocks noChangeArrowheads="1"/>
            </p:cNvSpPr>
            <p:nvPr/>
          </p:nvSpPr>
          <p:spPr bwMode="auto">
            <a:xfrm>
              <a:off x="3934354" y="3589043"/>
              <a:ext cx="399447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Weight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Rectangle 51"/>
            <p:cNvSpPr>
              <a:spLocks noChangeArrowheads="1"/>
            </p:cNvSpPr>
            <p:nvPr/>
          </p:nvSpPr>
          <p:spPr bwMode="auto">
            <a:xfrm>
              <a:off x="3996513" y="3837680"/>
              <a:ext cx="332071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34.8%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52"/>
            <p:cNvSpPr>
              <a:spLocks noChangeArrowheads="1"/>
            </p:cNvSpPr>
            <p:nvPr/>
          </p:nvSpPr>
          <p:spPr bwMode="auto">
            <a:xfrm>
              <a:off x="3996513" y="4061897"/>
              <a:ext cx="332071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29.8%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53"/>
            <p:cNvSpPr>
              <a:spLocks noChangeArrowheads="1"/>
            </p:cNvSpPr>
            <p:nvPr/>
          </p:nvSpPr>
          <p:spPr bwMode="auto">
            <a:xfrm>
              <a:off x="3996513" y="4286115"/>
              <a:ext cx="332071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35.4%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54"/>
            <p:cNvSpPr>
              <a:spLocks noChangeArrowheads="1"/>
            </p:cNvSpPr>
            <p:nvPr/>
          </p:nvSpPr>
          <p:spPr bwMode="auto">
            <a:xfrm>
              <a:off x="3934354" y="4707910"/>
              <a:ext cx="417093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100.0%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55"/>
            <p:cNvSpPr>
              <a:spLocks noChangeArrowheads="1"/>
            </p:cNvSpPr>
            <p:nvPr/>
          </p:nvSpPr>
          <p:spPr bwMode="auto">
            <a:xfrm>
              <a:off x="4573706" y="3589043"/>
              <a:ext cx="1172675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IV, Random, 95% CI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Rectangle 56"/>
            <p:cNvSpPr>
              <a:spLocks noChangeArrowheads="1"/>
            </p:cNvSpPr>
            <p:nvPr/>
          </p:nvSpPr>
          <p:spPr bwMode="auto">
            <a:xfrm>
              <a:off x="4702465" y="3837680"/>
              <a:ext cx="943273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-0.27 [-0.83, 0.29]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Rectangle 57"/>
            <p:cNvSpPr>
              <a:spLocks noChangeArrowheads="1"/>
            </p:cNvSpPr>
            <p:nvPr/>
          </p:nvSpPr>
          <p:spPr bwMode="auto">
            <a:xfrm>
              <a:off x="4660285" y="4061897"/>
              <a:ext cx="98658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-0.95 [-1.73, -0.17]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58"/>
            <p:cNvSpPr>
              <a:spLocks noChangeArrowheads="1"/>
            </p:cNvSpPr>
            <p:nvPr/>
          </p:nvSpPr>
          <p:spPr bwMode="auto">
            <a:xfrm>
              <a:off x="4744644" y="4286115"/>
              <a:ext cx="899959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0.51 [-0.03, 1.04]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Rectangle 59"/>
            <p:cNvSpPr>
              <a:spLocks noChangeArrowheads="1"/>
            </p:cNvSpPr>
            <p:nvPr/>
          </p:nvSpPr>
          <p:spPr bwMode="auto">
            <a:xfrm>
              <a:off x="4678045" y="4707910"/>
              <a:ext cx="943273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-0.20 [-0.99, 0.59]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60"/>
            <p:cNvSpPr>
              <a:spLocks noChangeArrowheads="1"/>
            </p:cNvSpPr>
            <p:nvPr/>
          </p:nvSpPr>
          <p:spPr bwMode="auto">
            <a:xfrm>
              <a:off x="1940817" y="3369265"/>
              <a:ext cx="299987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Rectangle 61"/>
            <p:cNvSpPr>
              <a:spLocks noChangeArrowheads="1"/>
            </p:cNvSpPr>
            <p:nvPr/>
          </p:nvSpPr>
          <p:spPr bwMode="auto">
            <a:xfrm>
              <a:off x="2975325" y="3369265"/>
              <a:ext cx="54863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non-IgAN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 62"/>
            <p:cNvSpPr>
              <a:spLocks noChangeArrowheads="1"/>
            </p:cNvSpPr>
            <p:nvPr/>
          </p:nvSpPr>
          <p:spPr bwMode="auto">
            <a:xfrm>
              <a:off x="4622109" y="3369265"/>
              <a:ext cx="116946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Std. Mean Difference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Rectangle 63"/>
            <p:cNvSpPr>
              <a:spLocks noChangeArrowheads="1"/>
            </p:cNvSpPr>
            <p:nvPr/>
          </p:nvSpPr>
          <p:spPr bwMode="auto">
            <a:xfrm>
              <a:off x="6755941" y="3369265"/>
              <a:ext cx="116946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Std. Mean Difference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Rectangle 64"/>
            <p:cNvSpPr>
              <a:spLocks noChangeArrowheads="1"/>
            </p:cNvSpPr>
            <p:nvPr/>
          </p:nvSpPr>
          <p:spPr bwMode="auto">
            <a:xfrm>
              <a:off x="6813660" y="3589043"/>
              <a:ext cx="1172675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IV, Random, 95% CI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Line 65"/>
            <p:cNvSpPr>
              <a:spLocks noChangeShapeType="1"/>
            </p:cNvSpPr>
            <p:nvPr/>
          </p:nvSpPr>
          <p:spPr bwMode="auto">
            <a:xfrm>
              <a:off x="7379754" y="3759981"/>
              <a:ext cx="0" cy="1229866"/>
            </a:xfrm>
            <a:prstGeom prst="line">
              <a:avLst/>
            </a:prstGeom>
            <a:noFill/>
            <a:ln w="7938" cap="sq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Line 66"/>
            <p:cNvSpPr>
              <a:spLocks noChangeShapeType="1"/>
            </p:cNvSpPr>
            <p:nvPr/>
          </p:nvSpPr>
          <p:spPr bwMode="auto">
            <a:xfrm>
              <a:off x="7259875" y="3870980"/>
              <a:ext cx="159838" cy="0"/>
            </a:xfrm>
            <a:prstGeom prst="line">
              <a:avLst/>
            </a:prstGeom>
            <a:noFill/>
            <a:ln w="7938" cap="sq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Rectangle 67"/>
            <p:cNvSpPr>
              <a:spLocks noChangeArrowheads="1"/>
            </p:cNvSpPr>
            <p:nvPr/>
          </p:nvSpPr>
          <p:spPr bwMode="auto">
            <a:xfrm>
              <a:off x="7299835" y="3831020"/>
              <a:ext cx="79919" cy="106559"/>
            </a:xfrm>
            <a:prstGeom prst="rect">
              <a:avLst/>
            </a:prstGeom>
            <a:solidFill>
              <a:srgbClr val="00C000"/>
            </a:solidFill>
            <a:ln w="7938" cap="sq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Line 68"/>
            <p:cNvSpPr>
              <a:spLocks noChangeShapeType="1"/>
            </p:cNvSpPr>
            <p:nvPr/>
          </p:nvSpPr>
          <p:spPr bwMode="auto">
            <a:xfrm>
              <a:off x="7128897" y="4095197"/>
              <a:ext cx="226437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Rectangle 69"/>
            <p:cNvSpPr>
              <a:spLocks noChangeArrowheads="1"/>
            </p:cNvSpPr>
            <p:nvPr/>
          </p:nvSpPr>
          <p:spPr bwMode="auto">
            <a:xfrm>
              <a:off x="7206596" y="4061897"/>
              <a:ext cx="71039" cy="93239"/>
            </a:xfrm>
            <a:prstGeom prst="rect">
              <a:avLst/>
            </a:prstGeom>
            <a:solidFill>
              <a:srgbClr val="00C000"/>
            </a:solidFill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Line 70"/>
            <p:cNvSpPr>
              <a:spLocks noChangeShapeType="1"/>
            </p:cNvSpPr>
            <p:nvPr/>
          </p:nvSpPr>
          <p:spPr bwMode="auto">
            <a:xfrm>
              <a:off x="7375314" y="4319414"/>
              <a:ext cx="153178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Rectangle 71"/>
            <p:cNvSpPr>
              <a:spLocks noChangeArrowheads="1"/>
            </p:cNvSpPr>
            <p:nvPr/>
          </p:nvSpPr>
          <p:spPr bwMode="auto">
            <a:xfrm>
              <a:off x="7413053" y="4279455"/>
              <a:ext cx="79919" cy="106559"/>
            </a:xfrm>
            <a:prstGeom prst="rect">
              <a:avLst/>
            </a:prstGeom>
            <a:solidFill>
              <a:srgbClr val="00C000"/>
            </a:solidFill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Freeform 72"/>
            <p:cNvSpPr>
              <a:spLocks/>
            </p:cNvSpPr>
            <p:nvPr/>
          </p:nvSpPr>
          <p:spPr bwMode="auto">
            <a:xfrm>
              <a:off x="7228796" y="4667950"/>
              <a:ext cx="228657" cy="195358"/>
            </a:xfrm>
            <a:custGeom>
              <a:avLst/>
              <a:gdLst>
                <a:gd name="T0" fmla="*/ 220 w 440"/>
                <a:gd name="T1" fmla="*/ 280 h 280"/>
                <a:gd name="T2" fmla="*/ 0 w 440"/>
                <a:gd name="T3" fmla="*/ 140 h 280"/>
                <a:gd name="T4" fmla="*/ 220 w 440"/>
                <a:gd name="T5" fmla="*/ 0 h 280"/>
                <a:gd name="T6" fmla="*/ 440 w 440"/>
                <a:gd name="T7" fmla="*/ 140 h 280"/>
                <a:gd name="T8" fmla="*/ 220 w 440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280">
                  <a:moveTo>
                    <a:pt x="220" y="280"/>
                  </a:moveTo>
                  <a:lnTo>
                    <a:pt x="0" y="140"/>
                  </a:lnTo>
                  <a:lnTo>
                    <a:pt x="220" y="0"/>
                  </a:lnTo>
                  <a:lnTo>
                    <a:pt x="440" y="140"/>
                  </a:lnTo>
                  <a:lnTo>
                    <a:pt x="220" y="280"/>
                  </a:lnTo>
                  <a:close/>
                </a:path>
              </a:pathLst>
            </a:custGeom>
            <a:solidFill>
              <a:srgbClr val="000000"/>
            </a:solidFill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Line 73"/>
            <p:cNvSpPr>
              <a:spLocks noChangeShapeType="1"/>
            </p:cNvSpPr>
            <p:nvPr/>
          </p:nvSpPr>
          <p:spPr bwMode="auto">
            <a:xfrm>
              <a:off x="5801352" y="4989847"/>
              <a:ext cx="3156803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Line 74"/>
            <p:cNvSpPr>
              <a:spLocks noChangeShapeType="1"/>
            </p:cNvSpPr>
            <p:nvPr/>
          </p:nvSpPr>
          <p:spPr bwMode="auto">
            <a:xfrm>
              <a:off x="5936771" y="4934347"/>
              <a:ext cx="0" cy="110999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Rectangle 75"/>
            <p:cNvSpPr>
              <a:spLocks noChangeArrowheads="1"/>
            </p:cNvSpPr>
            <p:nvPr/>
          </p:nvSpPr>
          <p:spPr bwMode="auto">
            <a:xfrm>
              <a:off x="5845752" y="5067546"/>
              <a:ext cx="171651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Line 76"/>
            <p:cNvSpPr>
              <a:spLocks noChangeShapeType="1"/>
            </p:cNvSpPr>
            <p:nvPr/>
          </p:nvSpPr>
          <p:spPr bwMode="auto">
            <a:xfrm>
              <a:off x="6658262" y="4934347"/>
              <a:ext cx="0" cy="110999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Rectangle 77"/>
            <p:cNvSpPr>
              <a:spLocks noChangeArrowheads="1"/>
            </p:cNvSpPr>
            <p:nvPr/>
          </p:nvSpPr>
          <p:spPr bwMode="auto">
            <a:xfrm>
              <a:off x="6602763" y="5067546"/>
              <a:ext cx="107483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Line 78"/>
            <p:cNvSpPr>
              <a:spLocks noChangeShapeType="1"/>
            </p:cNvSpPr>
            <p:nvPr/>
          </p:nvSpPr>
          <p:spPr bwMode="auto">
            <a:xfrm>
              <a:off x="7379754" y="4934347"/>
              <a:ext cx="0" cy="110999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Rectangle 79"/>
            <p:cNvSpPr>
              <a:spLocks noChangeArrowheads="1"/>
            </p:cNvSpPr>
            <p:nvPr/>
          </p:nvSpPr>
          <p:spPr bwMode="auto">
            <a:xfrm>
              <a:off x="7344234" y="5067546"/>
              <a:ext cx="6416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Line 80"/>
            <p:cNvSpPr>
              <a:spLocks noChangeShapeType="1"/>
            </p:cNvSpPr>
            <p:nvPr/>
          </p:nvSpPr>
          <p:spPr bwMode="auto">
            <a:xfrm>
              <a:off x="8101245" y="4934347"/>
              <a:ext cx="0" cy="110999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Rectangle 81"/>
            <p:cNvSpPr>
              <a:spLocks noChangeArrowheads="1"/>
            </p:cNvSpPr>
            <p:nvPr/>
          </p:nvSpPr>
          <p:spPr bwMode="auto">
            <a:xfrm>
              <a:off x="8065726" y="5067546"/>
              <a:ext cx="64168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Line 82"/>
            <p:cNvSpPr>
              <a:spLocks noChangeShapeType="1"/>
            </p:cNvSpPr>
            <p:nvPr/>
          </p:nvSpPr>
          <p:spPr bwMode="auto">
            <a:xfrm>
              <a:off x="8822737" y="4934347"/>
              <a:ext cx="0" cy="110999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Rectangle 83"/>
            <p:cNvSpPr>
              <a:spLocks noChangeArrowheads="1"/>
            </p:cNvSpPr>
            <p:nvPr/>
          </p:nvSpPr>
          <p:spPr bwMode="auto">
            <a:xfrm>
              <a:off x="8751698" y="5067546"/>
              <a:ext cx="12833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Rectangle 84"/>
            <p:cNvSpPr>
              <a:spLocks noChangeArrowheads="1"/>
            </p:cNvSpPr>
            <p:nvPr/>
          </p:nvSpPr>
          <p:spPr bwMode="auto">
            <a:xfrm>
              <a:off x="6178431" y="5262390"/>
              <a:ext cx="826166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Favours [</a:t>
              </a:r>
              <a:r>
                <a:rPr kumimoji="0" lang="en-US" altLang="zh-CN" sz="1000" b="0" i="0" u="none" strike="noStrike" cap="none" normalizeH="0" baseline="0" dirty="0" err="1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Rectangle 85"/>
            <p:cNvSpPr>
              <a:spLocks noChangeArrowheads="1"/>
            </p:cNvSpPr>
            <p:nvPr/>
          </p:nvSpPr>
          <p:spPr bwMode="auto">
            <a:xfrm>
              <a:off x="7588474" y="5262390"/>
              <a:ext cx="1061984" cy="11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Favours [</a:t>
              </a:r>
              <a:r>
                <a:rPr lang="en-US" altLang="zh-CN" sz="1000" dirty="0" smtClean="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non-</a:t>
              </a:r>
              <a:r>
                <a:rPr lang="en-US" altLang="zh-CN" sz="1000" dirty="0" err="1" smtClean="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r>
                <a:rPr lang="en-US" altLang="zh-CN" sz="1000" dirty="0" smtClean="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97150" y="214979"/>
            <a:ext cx="428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69076" y="3493855"/>
            <a:ext cx="8957944" cy="2784182"/>
            <a:chOff x="168183" y="236377"/>
            <a:chExt cx="8863444" cy="2232705"/>
          </a:xfrm>
        </p:grpSpPr>
        <p:sp>
          <p:nvSpPr>
            <p:cNvPr id="75" name="Line 107"/>
            <p:cNvSpPr>
              <a:spLocks noChangeShapeType="1"/>
            </p:cNvSpPr>
            <p:nvPr/>
          </p:nvSpPr>
          <p:spPr bwMode="auto">
            <a:xfrm>
              <a:off x="168183" y="625279"/>
              <a:ext cx="8863444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Rectangle 108"/>
            <p:cNvSpPr>
              <a:spLocks noChangeArrowheads="1"/>
            </p:cNvSpPr>
            <p:nvPr/>
          </p:nvSpPr>
          <p:spPr bwMode="auto">
            <a:xfrm>
              <a:off x="271451" y="458293"/>
              <a:ext cx="351058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Study 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Rectangle 109"/>
            <p:cNvSpPr>
              <a:spLocks noChangeArrowheads="1"/>
            </p:cNvSpPr>
            <p:nvPr/>
          </p:nvSpPr>
          <p:spPr bwMode="auto">
            <a:xfrm>
              <a:off x="271451" y="704378"/>
              <a:ext cx="780663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Boyd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2014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[10]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Rectangle 110"/>
            <p:cNvSpPr>
              <a:spLocks noChangeArrowheads="1"/>
            </p:cNvSpPr>
            <p:nvPr/>
          </p:nvSpPr>
          <p:spPr bwMode="auto">
            <a:xfrm>
              <a:off x="271451" y="924096"/>
              <a:ext cx="610646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Cai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2010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[8]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Rectangle 111"/>
            <p:cNvSpPr>
              <a:spLocks noChangeArrowheads="1"/>
            </p:cNvSpPr>
            <p:nvPr/>
          </p:nvSpPr>
          <p:spPr bwMode="auto">
            <a:xfrm>
              <a:off x="271451" y="1146012"/>
              <a:ext cx="6249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in</a:t>
              </a:r>
              <a:r>
                <a:rPr kumimoji="0" lang="en-US" altLang="zh-CN" sz="10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2005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[5]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Rectangle 112"/>
            <p:cNvSpPr>
              <a:spLocks noChangeArrowheads="1"/>
            </p:cNvSpPr>
            <p:nvPr/>
          </p:nvSpPr>
          <p:spPr bwMode="auto">
            <a:xfrm>
              <a:off x="271451" y="1367928"/>
              <a:ext cx="688364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Shao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2016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[7]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Rectangle 113"/>
            <p:cNvSpPr>
              <a:spLocks noChangeArrowheads="1"/>
            </p:cNvSpPr>
            <p:nvPr/>
          </p:nvSpPr>
          <p:spPr bwMode="auto">
            <a:xfrm>
              <a:off x="271451" y="1787590"/>
              <a:ext cx="841577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Total (95% CI)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Rectangle 114"/>
            <p:cNvSpPr>
              <a:spLocks noChangeArrowheads="1"/>
            </p:cNvSpPr>
            <p:nvPr/>
          </p:nvSpPr>
          <p:spPr bwMode="auto">
            <a:xfrm>
              <a:off x="271451" y="2031478"/>
              <a:ext cx="3579811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Heterogeneity: Tau² = 1.13; Chi² = 40.06, df = 3 (P &lt; 0.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001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); I² = 93%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Rectangle 115"/>
            <p:cNvSpPr>
              <a:spLocks noChangeArrowheads="1"/>
            </p:cNvSpPr>
            <p:nvPr/>
          </p:nvSpPr>
          <p:spPr bwMode="auto">
            <a:xfrm>
              <a:off x="271451" y="2253393"/>
              <a:ext cx="2176878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Test for overall effect: Z = 1.44 (P = 0.15)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Rectangle 116"/>
            <p:cNvSpPr>
              <a:spLocks noChangeArrowheads="1"/>
            </p:cNvSpPr>
            <p:nvPr/>
          </p:nvSpPr>
          <p:spPr bwMode="auto">
            <a:xfrm>
              <a:off x="1668860" y="458293"/>
              <a:ext cx="314189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Mean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Rectangle 117"/>
            <p:cNvSpPr>
              <a:spLocks noChangeArrowheads="1"/>
            </p:cNvSpPr>
            <p:nvPr/>
          </p:nvSpPr>
          <p:spPr bwMode="auto">
            <a:xfrm>
              <a:off x="1668860" y="704378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7.94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Rectangle 118"/>
            <p:cNvSpPr>
              <a:spLocks noChangeArrowheads="1"/>
            </p:cNvSpPr>
            <p:nvPr/>
          </p:nvSpPr>
          <p:spPr bwMode="auto">
            <a:xfrm>
              <a:off x="1668860" y="924096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0.82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Rectangle 119"/>
            <p:cNvSpPr>
              <a:spLocks noChangeArrowheads="1"/>
            </p:cNvSpPr>
            <p:nvPr/>
          </p:nvSpPr>
          <p:spPr bwMode="auto">
            <a:xfrm>
              <a:off x="1668860" y="1146012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1.36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120"/>
            <p:cNvSpPr>
              <a:spLocks noChangeArrowheads="1"/>
            </p:cNvSpPr>
            <p:nvPr/>
          </p:nvSpPr>
          <p:spPr bwMode="auto">
            <a:xfrm>
              <a:off x="1668860" y="1367928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1.34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Rectangle 121"/>
            <p:cNvSpPr>
              <a:spLocks noChangeArrowheads="1"/>
            </p:cNvSpPr>
            <p:nvPr/>
          </p:nvSpPr>
          <p:spPr bwMode="auto">
            <a:xfrm>
              <a:off x="2154288" y="458293"/>
              <a:ext cx="163506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SD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Rectangle 122"/>
            <p:cNvSpPr>
              <a:spLocks noChangeArrowheads="1"/>
            </p:cNvSpPr>
            <p:nvPr/>
          </p:nvSpPr>
          <p:spPr bwMode="auto">
            <a:xfrm>
              <a:off x="2108174" y="704378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0.87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123"/>
            <p:cNvSpPr>
              <a:spLocks noChangeArrowheads="1"/>
            </p:cNvSpPr>
            <p:nvPr/>
          </p:nvSpPr>
          <p:spPr bwMode="auto">
            <a:xfrm>
              <a:off x="2123830" y="930688"/>
              <a:ext cx="16030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Rectangle 124"/>
            <p:cNvSpPr>
              <a:spLocks noChangeArrowheads="1"/>
            </p:cNvSpPr>
            <p:nvPr/>
          </p:nvSpPr>
          <p:spPr bwMode="auto">
            <a:xfrm>
              <a:off x="2087825" y="1146012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0.31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125"/>
            <p:cNvSpPr>
              <a:spLocks noChangeArrowheads="1"/>
            </p:cNvSpPr>
            <p:nvPr/>
          </p:nvSpPr>
          <p:spPr bwMode="auto">
            <a:xfrm>
              <a:off x="2074429" y="1359881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0.13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126"/>
            <p:cNvSpPr>
              <a:spLocks noChangeArrowheads="1"/>
            </p:cNvSpPr>
            <p:nvPr/>
          </p:nvSpPr>
          <p:spPr bwMode="auto">
            <a:xfrm>
              <a:off x="2493855" y="458293"/>
              <a:ext cx="92974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127"/>
            <p:cNvSpPr>
              <a:spLocks noChangeArrowheads="1"/>
            </p:cNvSpPr>
            <p:nvPr/>
          </p:nvSpPr>
          <p:spPr bwMode="auto">
            <a:xfrm>
              <a:off x="2510382" y="704378"/>
              <a:ext cx="12824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128"/>
            <p:cNvSpPr>
              <a:spLocks noChangeArrowheads="1"/>
            </p:cNvSpPr>
            <p:nvPr/>
          </p:nvSpPr>
          <p:spPr bwMode="auto">
            <a:xfrm>
              <a:off x="2510382" y="924096"/>
              <a:ext cx="12824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Rectangle 129"/>
            <p:cNvSpPr>
              <a:spLocks noChangeArrowheads="1"/>
            </p:cNvSpPr>
            <p:nvPr/>
          </p:nvSpPr>
          <p:spPr bwMode="auto">
            <a:xfrm>
              <a:off x="2510382" y="1146012"/>
              <a:ext cx="12824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Rectangle 130"/>
            <p:cNvSpPr>
              <a:spLocks noChangeArrowheads="1"/>
            </p:cNvSpPr>
            <p:nvPr/>
          </p:nvSpPr>
          <p:spPr bwMode="auto">
            <a:xfrm>
              <a:off x="2510382" y="1367928"/>
              <a:ext cx="12824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61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Rectangle 131"/>
            <p:cNvSpPr>
              <a:spLocks noChangeArrowheads="1"/>
            </p:cNvSpPr>
            <p:nvPr/>
          </p:nvSpPr>
          <p:spPr bwMode="auto">
            <a:xfrm>
              <a:off x="2431283" y="1787590"/>
              <a:ext cx="19236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135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Rectangle 132"/>
            <p:cNvSpPr>
              <a:spLocks noChangeArrowheads="1"/>
            </p:cNvSpPr>
            <p:nvPr/>
          </p:nvSpPr>
          <p:spPr bwMode="auto">
            <a:xfrm>
              <a:off x="2789537" y="446983"/>
              <a:ext cx="314189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Mean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Rectangle 133"/>
            <p:cNvSpPr>
              <a:spLocks noChangeArrowheads="1"/>
            </p:cNvSpPr>
            <p:nvPr/>
          </p:nvSpPr>
          <p:spPr bwMode="auto">
            <a:xfrm>
              <a:off x="2822382" y="704378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9.17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Rectangle 134"/>
            <p:cNvSpPr>
              <a:spLocks noChangeArrowheads="1"/>
            </p:cNvSpPr>
            <p:nvPr/>
          </p:nvSpPr>
          <p:spPr bwMode="auto">
            <a:xfrm>
              <a:off x="2822382" y="924096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0.99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" name="Rectangle 135"/>
            <p:cNvSpPr>
              <a:spLocks noChangeArrowheads="1"/>
            </p:cNvSpPr>
            <p:nvPr/>
          </p:nvSpPr>
          <p:spPr bwMode="auto">
            <a:xfrm>
              <a:off x="2822382" y="1146012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1.24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Rectangle 136"/>
            <p:cNvSpPr>
              <a:spLocks noChangeArrowheads="1"/>
            </p:cNvSpPr>
            <p:nvPr/>
          </p:nvSpPr>
          <p:spPr bwMode="auto">
            <a:xfrm>
              <a:off x="2822382" y="1367928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1.63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Rectangle 137"/>
            <p:cNvSpPr>
              <a:spLocks noChangeArrowheads="1"/>
            </p:cNvSpPr>
            <p:nvPr/>
          </p:nvSpPr>
          <p:spPr bwMode="auto">
            <a:xfrm>
              <a:off x="3303566" y="458293"/>
              <a:ext cx="163506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SD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Rectangle 138"/>
            <p:cNvSpPr>
              <a:spLocks noChangeArrowheads="1"/>
            </p:cNvSpPr>
            <p:nvPr/>
          </p:nvSpPr>
          <p:spPr bwMode="auto">
            <a:xfrm>
              <a:off x="3226664" y="704378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1.07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Rectangle 139"/>
            <p:cNvSpPr>
              <a:spLocks noChangeArrowheads="1"/>
            </p:cNvSpPr>
            <p:nvPr/>
          </p:nvSpPr>
          <p:spPr bwMode="auto">
            <a:xfrm>
              <a:off x="3226664" y="924096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0.32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Rectangle 140"/>
            <p:cNvSpPr>
              <a:spLocks noChangeArrowheads="1"/>
            </p:cNvSpPr>
            <p:nvPr/>
          </p:nvSpPr>
          <p:spPr bwMode="auto">
            <a:xfrm>
              <a:off x="3294777" y="1146012"/>
              <a:ext cx="16030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Rectangle 141"/>
            <p:cNvSpPr>
              <a:spLocks noChangeArrowheads="1"/>
            </p:cNvSpPr>
            <p:nvPr/>
          </p:nvSpPr>
          <p:spPr bwMode="auto">
            <a:xfrm>
              <a:off x="3226664" y="1367928"/>
              <a:ext cx="2244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0.18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" name="Rectangle 142"/>
            <p:cNvSpPr>
              <a:spLocks noChangeArrowheads="1"/>
            </p:cNvSpPr>
            <p:nvPr/>
          </p:nvSpPr>
          <p:spPr bwMode="auto">
            <a:xfrm>
              <a:off x="3729532" y="453298"/>
              <a:ext cx="92974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Rectangle 143"/>
            <p:cNvSpPr>
              <a:spLocks noChangeArrowheads="1"/>
            </p:cNvSpPr>
            <p:nvPr/>
          </p:nvSpPr>
          <p:spPr bwMode="auto">
            <a:xfrm>
              <a:off x="3694266" y="710969"/>
              <a:ext cx="12824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Rectangle 144"/>
            <p:cNvSpPr>
              <a:spLocks noChangeArrowheads="1"/>
            </p:cNvSpPr>
            <p:nvPr/>
          </p:nvSpPr>
          <p:spPr bwMode="auto">
            <a:xfrm>
              <a:off x="3694940" y="924096"/>
              <a:ext cx="12824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23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3" name="Rectangle 145"/>
            <p:cNvSpPr>
              <a:spLocks noChangeArrowheads="1"/>
            </p:cNvSpPr>
            <p:nvPr/>
          </p:nvSpPr>
          <p:spPr bwMode="auto">
            <a:xfrm>
              <a:off x="3680922" y="1146012"/>
              <a:ext cx="12824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Rectangle 146"/>
            <p:cNvSpPr>
              <a:spLocks noChangeArrowheads="1"/>
            </p:cNvSpPr>
            <p:nvPr/>
          </p:nvSpPr>
          <p:spPr bwMode="auto">
            <a:xfrm>
              <a:off x="3695613" y="1372322"/>
              <a:ext cx="12824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65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Rectangle 147"/>
            <p:cNvSpPr>
              <a:spLocks noChangeArrowheads="1"/>
            </p:cNvSpPr>
            <p:nvPr/>
          </p:nvSpPr>
          <p:spPr bwMode="auto">
            <a:xfrm>
              <a:off x="3655115" y="1787590"/>
              <a:ext cx="19236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114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Rectangle 148"/>
            <p:cNvSpPr>
              <a:spLocks noChangeArrowheads="1"/>
            </p:cNvSpPr>
            <p:nvPr/>
          </p:nvSpPr>
          <p:spPr bwMode="auto">
            <a:xfrm>
              <a:off x="3978102" y="458293"/>
              <a:ext cx="399148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Weight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Rectangle 149"/>
            <p:cNvSpPr>
              <a:spLocks noChangeArrowheads="1"/>
            </p:cNvSpPr>
            <p:nvPr/>
          </p:nvSpPr>
          <p:spPr bwMode="auto">
            <a:xfrm>
              <a:off x="4039623" y="704378"/>
              <a:ext cx="331822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22.6%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Rectangle 150"/>
            <p:cNvSpPr>
              <a:spLocks noChangeArrowheads="1"/>
            </p:cNvSpPr>
            <p:nvPr/>
          </p:nvSpPr>
          <p:spPr bwMode="auto">
            <a:xfrm>
              <a:off x="4039623" y="924096"/>
              <a:ext cx="331822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25.4%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Rectangle 151"/>
            <p:cNvSpPr>
              <a:spLocks noChangeArrowheads="1"/>
            </p:cNvSpPr>
            <p:nvPr/>
          </p:nvSpPr>
          <p:spPr bwMode="auto">
            <a:xfrm>
              <a:off x="4039623" y="1146012"/>
              <a:ext cx="331822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25.5%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Rectangle 152"/>
            <p:cNvSpPr>
              <a:spLocks noChangeArrowheads="1"/>
            </p:cNvSpPr>
            <p:nvPr/>
          </p:nvSpPr>
          <p:spPr bwMode="auto">
            <a:xfrm>
              <a:off x="4039623" y="1367928"/>
              <a:ext cx="331822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26.4%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Rectangle 153"/>
            <p:cNvSpPr>
              <a:spLocks noChangeArrowheads="1"/>
            </p:cNvSpPr>
            <p:nvPr/>
          </p:nvSpPr>
          <p:spPr bwMode="auto">
            <a:xfrm>
              <a:off x="3978102" y="1787590"/>
              <a:ext cx="416781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100.0%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2" name="Rectangle 154"/>
            <p:cNvSpPr>
              <a:spLocks noChangeArrowheads="1"/>
            </p:cNvSpPr>
            <p:nvPr/>
          </p:nvSpPr>
          <p:spPr bwMode="auto">
            <a:xfrm>
              <a:off x="4610891" y="458293"/>
              <a:ext cx="1171796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IV, Random, 95% CI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Rectangle 155"/>
            <p:cNvSpPr>
              <a:spLocks noChangeArrowheads="1"/>
            </p:cNvSpPr>
            <p:nvPr/>
          </p:nvSpPr>
          <p:spPr bwMode="auto">
            <a:xfrm>
              <a:off x="4696581" y="704378"/>
              <a:ext cx="985847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-1.21 [-2.18, -0.24]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Rectangle 156"/>
            <p:cNvSpPr>
              <a:spLocks noChangeArrowheads="1"/>
            </p:cNvSpPr>
            <p:nvPr/>
          </p:nvSpPr>
          <p:spPr bwMode="auto">
            <a:xfrm>
              <a:off x="4696581" y="924096"/>
              <a:ext cx="985847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-0.63 [-1.22, -0.03]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Rectangle 157"/>
            <p:cNvSpPr>
              <a:spLocks noChangeArrowheads="1"/>
            </p:cNvSpPr>
            <p:nvPr/>
          </p:nvSpPr>
          <p:spPr bwMode="auto">
            <a:xfrm>
              <a:off x="4780074" y="1146012"/>
              <a:ext cx="899285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0.44 [-0.14, 1.02]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Rectangle 158"/>
            <p:cNvSpPr>
              <a:spLocks noChangeArrowheads="1"/>
            </p:cNvSpPr>
            <p:nvPr/>
          </p:nvSpPr>
          <p:spPr bwMode="auto">
            <a:xfrm>
              <a:off x="4696581" y="1367928"/>
              <a:ext cx="985847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-1.83 [-2.24, -1.41]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Rectangle 159"/>
            <p:cNvSpPr>
              <a:spLocks noChangeArrowheads="1"/>
            </p:cNvSpPr>
            <p:nvPr/>
          </p:nvSpPr>
          <p:spPr bwMode="auto">
            <a:xfrm>
              <a:off x="4714159" y="1787590"/>
              <a:ext cx="942566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-0.80 [-1.90, 0.29]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" name="Rectangle 160"/>
            <p:cNvSpPr>
              <a:spLocks noChangeArrowheads="1"/>
            </p:cNvSpPr>
            <p:nvPr/>
          </p:nvSpPr>
          <p:spPr bwMode="auto">
            <a:xfrm>
              <a:off x="1932522" y="236377"/>
              <a:ext cx="299762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" name="Rectangle 161"/>
            <p:cNvSpPr>
              <a:spLocks noChangeArrowheads="1"/>
            </p:cNvSpPr>
            <p:nvPr/>
          </p:nvSpPr>
          <p:spPr bwMode="auto">
            <a:xfrm>
              <a:off x="2815791" y="236377"/>
              <a:ext cx="894476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Healthy Control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0" name="Rectangle 162"/>
            <p:cNvSpPr>
              <a:spLocks noChangeArrowheads="1"/>
            </p:cNvSpPr>
            <p:nvPr/>
          </p:nvSpPr>
          <p:spPr bwMode="auto">
            <a:xfrm>
              <a:off x="4601146" y="236377"/>
              <a:ext cx="116859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Std. Mean Difference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" name="Rectangle 163"/>
            <p:cNvSpPr>
              <a:spLocks noChangeArrowheads="1"/>
            </p:cNvSpPr>
            <p:nvPr/>
          </p:nvSpPr>
          <p:spPr bwMode="auto">
            <a:xfrm>
              <a:off x="6759738" y="236377"/>
              <a:ext cx="116859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Std. Mean Difference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" name="Rectangle 164"/>
            <p:cNvSpPr>
              <a:spLocks noChangeArrowheads="1"/>
            </p:cNvSpPr>
            <p:nvPr/>
          </p:nvSpPr>
          <p:spPr bwMode="auto">
            <a:xfrm>
              <a:off x="6816865" y="458293"/>
              <a:ext cx="1171796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1" i="0" u="none" strike="noStrike" cap="none" normalizeH="0" baseline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IV, Random, 95% CI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3" name="Line 165"/>
            <p:cNvSpPr>
              <a:spLocks noChangeShapeType="1"/>
            </p:cNvSpPr>
            <p:nvPr/>
          </p:nvSpPr>
          <p:spPr bwMode="auto">
            <a:xfrm>
              <a:off x="7370555" y="625279"/>
              <a:ext cx="0" cy="1439156"/>
            </a:xfrm>
            <a:prstGeom prst="line">
              <a:avLst/>
            </a:prstGeom>
            <a:noFill/>
            <a:ln w="6350" cap="sq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4" name="Line 166"/>
            <p:cNvSpPr>
              <a:spLocks noChangeShapeType="1"/>
            </p:cNvSpPr>
            <p:nvPr/>
          </p:nvSpPr>
          <p:spPr bwMode="auto">
            <a:xfrm>
              <a:off x="7021203" y="737336"/>
              <a:ext cx="312000" cy="0"/>
            </a:xfrm>
            <a:prstGeom prst="line">
              <a:avLst/>
            </a:prstGeom>
            <a:noFill/>
            <a:ln w="6350" cap="sq">
              <a:solidFill>
                <a:srgbClr val="3333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5" name="Rectangle 167"/>
            <p:cNvSpPr>
              <a:spLocks noChangeArrowheads="1"/>
            </p:cNvSpPr>
            <p:nvPr/>
          </p:nvSpPr>
          <p:spPr bwMode="auto">
            <a:xfrm>
              <a:off x="7148640" y="710969"/>
              <a:ext cx="57127" cy="79099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6" name="Line 168"/>
            <p:cNvSpPr>
              <a:spLocks noChangeShapeType="1"/>
            </p:cNvSpPr>
            <p:nvPr/>
          </p:nvSpPr>
          <p:spPr bwMode="auto">
            <a:xfrm>
              <a:off x="7175006" y="959251"/>
              <a:ext cx="191155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7" name="Rectangle 169"/>
            <p:cNvSpPr>
              <a:spLocks noChangeArrowheads="1"/>
            </p:cNvSpPr>
            <p:nvPr/>
          </p:nvSpPr>
          <p:spPr bwMode="auto">
            <a:xfrm>
              <a:off x="7238724" y="930688"/>
              <a:ext cx="63718" cy="83493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8" name="Line 170"/>
            <p:cNvSpPr>
              <a:spLocks noChangeShapeType="1"/>
            </p:cNvSpPr>
            <p:nvPr/>
          </p:nvSpPr>
          <p:spPr bwMode="auto">
            <a:xfrm>
              <a:off x="7348583" y="1178970"/>
              <a:ext cx="186761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9" name="Rectangle 171"/>
            <p:cNvSpPr>
              <a:spLocks noChangeArrowheads="1"/>
            </p:cNvSpPr>
            <p:nvPr/>
          </p:nvSpPr>
          <p:spPr bwMode="auto">
            <a:xfrm>
              <a:off x="7410105" y="1150406"/>
              <a:ext cx="63718" cy="85690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0" name="Line 172"/>
            <p:cNvSpPr>
              <a:spLocks noChangeShapeType="1"/>
            </p:cNvSpPr>
            <p:nvPr/>
          </p:nvSpPr>
          <p:spPr bwMode="auto">
            <a:xfrm>
              <a:off x="7010217" y="1400886"/>
              <a:ext cx="134028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1" name="Rectangle 173"/>
            <p:cNvSpPr>
              <a:spLocks noChangeArrowheads="1"/>
            </p:cNvSpPr>
            <p:nvPr/>
          </p:nvSpPr>
          <p:spPr bwMode="auto">
            <a:xfrm>
              <a:off x="7045372" y="1372322"/>
              <a:ext cx="65916" cy="85690"/>
            </a:xfrm>
            <a:prstGeom prst="rect">
              <a:avLst/>
            </a:prstGeom>
            <a:solidFill>
              <a:srgbClr val="00C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2" name="Freeform 174"/>
            <p:cNvSpPr>
              <a:spLocks/>
            </p:cNvSpPr>
            <p:nvPr/>
          </p:nvSpPr>
          <p:spPr bwMode="auto">
            <a:xfrm>
              <a:off x="7060752" y="1748041"/>
              <a:ext cx="351550" cy="193352"/>
            </a:xfrm>
            <a:custGeom>
              <a:avLst/>
              <a:gdLst>
                <a:gd name="T0" fmla="*/ 340 w 680"/>
                <a:gd name="T1" fmla="*/ 280 h 280"/>
                <a:gd name="T2" fmla="*/ 0 w 680"/>
                <a:gd name="T3" fmla="*/ 140 h 280"/>
                <a:gd name="T4" fmla="*/ 340 w 680"/>
                <a:gd name="T5" fmla="*/ 0 h 280"/>
                <a:gd name="T6" fmla="*/ 680 w 680"/>
                <a:gd name="T7" fmla="*/ 140 h 280"/>
                <a:gd name="T8" fmla="*/ 340 w 680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0" h="280">
                  <a:moveTo>
                    <a:pt x="340" y="280"/>
                  </a:moveTo>
                  <a:lnTo>
                    <a:pt x="0" y="140"/>
                  </a:lnTo>
                  <a:lnTo>
                    <a:pt x="340" y="0"/>
                  </a:lnTo>
                  <a:lnTo>
                    <a:pt x="680" y="140"/>
                  </a:lnTo>
                  <a:lnTo>
                    <a:pt x="340" y="280"/>
                  </a:lnTo>
                  <a:close/>
                </a:path>
              </a:pathLst>
            </a:custGeom>
            <a:solidFill>
              <a:srgbClr val="000000"/>
            </a:solidFill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Line 175"/>
            <p:cNvSpPr>
              <a:spLocks noChangeShapeType="1"/>
            </p:cNvSpPr>
            <p:nvPr/>
          </p:nvSpPr>
          <p:spPr bwMode="auto">
            <a:xfrm>
              <a:off x="5825934" y="2064435"/>
              <a:ext cx="3091439" cy="0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Line 176"/>
            <p:cNvSpPr>
              <a:spLocks noChangeShapeType="1"/>
            </p:cNvSpPr>
            <p:nvPr/>
          </p:nvSpPr>
          <p:spPr bwMode="auto">
            <a:xfrm>
              <a:off x="6728977" y="2009506"/>
              <a:ext cx="0" cy="112056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Rectangle 177"/>
            <p:cNvSpPr>
              <a:spLocks noChangeArrowheads="1"/>
            </p:cNvSpPr>
            <p:nvPr/>
          </p:nvSpPr>
          <p:spPr bwMode="auto">
            <a:xfrm>
              <a:off x="6674048" y="2143534"/>
              <a:ext cx="107402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Line 178"/>
            <p:cNvSpPr>
              <a:spLocks noChangeShapeType="1"/>
            </p:cNvSpPr>
            <p:nvPr/>
          </p:nvSpPr>
          <p:spPr bwMode="auto">
            <a:xfrm>
              <a:off x="7049766" y="2009506"/>
              <a:ext cx="0" cy="112056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7" name="Rectangle 179"/>
            <p:cNvSpPr>
              <a:spLocks noChangeArrowheads="1"/>
            </p:cNvSpPr>
            <p:nvPr/>
          </p:nvSpPr>
          <p:spPr bwMode="auto">
            <a:xfrm>
              <a:off x="6994837" y="2143534"/>
              <a:ext cx="107402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8" name="Line 180"/>
            <p:cNvSpPr>
              <a:spLocks noChangeShapeType="1"/>
            </p:cNvSpPr>
            <p:nvPr/>
          </p:nvSpPr>
          <p:spPr bwMode="auto">
            <a:xfrm>
              <a:off x="7370555" y="2009506"/>
              <a:ext cx="0" cy="112056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9" name="Rectangle 181"/>
            <p:cNvSpPr>
              <a:spLocks noChangeArrowheads="1"/>
            </p:cNvSpPr>
            <p:nvPr/>
          </p:nvSpPr>
          <p:spPr bwMode="auto">
            <a:xfrm>
              <a:off x="7337597" y="2143534"/>
              <a:ext cx="641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0" name="Line 182"/>
            <p:cNvSpPr>
              <a:spLocks noChangeShapeType="1"/>
            </p:cNvSpPr>
            <p:nvPr/>
          </p:nvSpPr>
          <p:spPr bwMode="auto">
            <a:xfrm>
              <a:off x="7691344" y="2009506"/>
              <a:ext cx="0" cy="112056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1" name="Rectangle 183"/>
            <p:cNvSpPr>
              <a:spLocks noChangeArrowheads="1"/>
            </p:cNvSpPr>
            <p:nvPr/>
          </p:nvSpPr>
          <p:spPr bwMode="auto">
            <a:xfrm>
              <a:off x="7658386" y="2143534"/>
              <a:ext cx="641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2" name="Line 184"/>
            <p:cNvSpPr>
              <a:spLocks noChangeShapeType="1"/>
            </p:cNvSpPr>
            <p:nvPr/>
          </p:nvSpPr>
          <p:spPr bwMode="auto">
            <a:xfrm>
              <a:off x="8014330" y="2009506"/>
              <a:ext cx="0" cy="112056"/>
            </a:xfrm>
            <a:prstGeom prst="line">
              <a:avLst/>
            </a:prstGeom>
            <a:noFill/>
            <a:ln w="635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" name="Rectangle 185"/>
            <p:cNvSpPr>
              <a:spLocks noChangeArrowheads="1"/>
            </p:cNvSpPr>
            <p:nvPr/>
          </p:nvSpPr>
          <p:spPr bwMode="auto">
            <a:xfrm>
              <a:off x="7979175" y="2143534"/>
              <a:ext cx="64120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kumimoji="0" lang="zh-CN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4" name="Rectangle 186"/>
            <p:cNvSpPr>
              <a:spLocks noChangeArrowheads="1"/>
            </p:cNvSpPr>
            <p:nvPr/>
          </p:nvSpPr>
          <p:spPr bwMode="auto">
            <a:xfrm>
              <a:off x="6032470" y="2345675"/>
              <a:ext cx="825547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Favours [</a:t>
              </a:r>
              <a:r>
                <a:rPr kumimoji="0" lang="en-US" altLang="zh-CN" sz="1000" b="0" i="0" u="none" strike="noStrike" cap="none" normalizeH="0" baseline="0" dirty="0" err="1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IgAN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5" name="Rectangle 187"/>
            <p:cNvSpPr>
              <a:spLocks noChangeArrowheads="1"/>
            </p:cNvSpPr>
            <p:nvPr/>
          </p:nvSpPr>
          <p:spPr bwMode="auto">
            <a:xfrm>
              <a:off x="7573544" y="2345675"/>
              <a:ext cx="1362552" cy="12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Favours [</a:t>
              </a:r>
              <a:r>
                <a:rPr kumimoji="0" lang="en-US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Healthy Control</a:t>
              </a: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endParaRPr kumimoji="0" lang="zh-CN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6" name="TextBox 155"/>
          <p:cNvSpPr txBox="1"/>
          <p:nvPr/>
        </p:nvSpPr>
        <p:spPr>
          <a:xfrm>
            <a:off x="83567" y="3426727"/>
            <a:ext cx="428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304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495</Words>
  <Application>Microsoft Office PowerPoint</Application>
  <PresentationFormat>全屏显示(4:3)</PresentationFormat>
  <Paragraphs>121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xingyue_51</dc:creator>
  <cp:lastModifiedBy>xingyue_51</cp:lastModifiedBy>
  <cp:revision>3</cp:revision>
  <dcterms:created xsi:type="dcterms:W3CDTF">2019-07-07T09:21:58Z</dcterms:created>
  <dcterms:modified xsi:type="dcterms:W3CDTF">2019-07-07T09:30:30Z</dcterms:modified>
</cp:coreProperties>
</file>